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20" r:id="rId2"/>
    <p:sldMasterId id="2147483672" r:id="rId3"/>
    <p:sldMasterId id="2147483707" r:id="rId4"/>
    <p:sldMasterId id="2147483804" r:id="rId5"/>
    <p:sldMasterId id="2147484300" r:id="rId6"/>
  </p:sldMasterIdLst>
  <p:notesMasterIdLst>
    <p:notesMasterId r:id="rId16"/>
  </p:notesMasterIdLst>
  <p:handoutMasterIdLst>
    <p:handoutMasterId r:id="rId17"/>
  </p:handoutMasterIdLst>
  <p:sldIdLst>
    <p:sldId id="713" r:id="rId7"/>
    <p:sldId id="794" r:id="rId8"/>
    <p:sldId id="816" r:id="rId9"/>
    <p:sldId id="831" r:id="rId10"/>
    <p:sldId id="826" r:id="rId11"/>
    <p:sldId id="827" r:id="rId12"/>
    <p:sldId id="832" r:id="rId13"/>
    <p:sldId id="830" r:id="rId14"/>
    <p:sldId id="815" r:id="rId15"/>
  </p:sldIdLst>
  <p:sldSz cx="10691813" cy="7559675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atrixBookSmallCaps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4E3"/>
    <a:srgbClr val="004C8F"/>
    <a:srgbClr val="CC7716"/>
    <a:srgbClr val="666666"/>
    <a:srgbClr val="888888"/>
    <a:srgbClr val="C6E3E8"/>
    <a:srgbClr val="E8E6E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5" autoAdjust="0"/>
    <p:restoredTop sz="90436" autoAdjust="0"/>
  </p:normalViewPr>
  <p:slideViewPr>
    <p:cSldViewPr snapToGrid="0">
      <p:cViewPr varScale="1">
        <p:scale>
          <a:sx n="72" d="100"/>
          <a:sy n="72" d="100"/>
        </p:scale>
        <p:origin x="734" y="62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79" tIns="41890" rIns="83779" bIns="418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100">
                <a:latin typeface="MatrixBookSmallCaps" pitchFamily="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3003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79" tIns="41890" rIns="83779" bIns="418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MatrixBookSmallCaps" pitchFamily="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3088"/>
            <a:ext cx="29352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79" tIns="41890" rIns="83779" bIns="4189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100">
                <a:latin typeface="MatrixBookSmallCaps" pitchFamily="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63088"/>
            <a:ext cx="3003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79" tIns="41890" rIns="83779" bIns="418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MatrixBookSmallCaps" pitchFamily="100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42E8FE90-55AA-4B02-B120-3770541EEB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9094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5" rIns="84132" bIns="42065" numCol="1" anchor="t" anchorCtr="0" compatLnSpc="1">
            <a:prstTxWarp prst="textNoShape">
              <a:avLst/>
            </a:prstTxWarp>
          </a:bodyPr>
          <a:lstStyle>
            <a:lvl1pPr algn="l" defTabSz="840705" eaLnBrk="0" hangingPunct="0">
              <a:defRPr sz="1100">
                <a:latin typeface="Times" pitchFamily="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5" rIns="84132" bIns="42065" numCol="1" anchor="t" anchorCtr="0" compatLnSpc="1">
            <a:prstTxWarp prst="textNoShape">
              <a:avLst/>
            </a:prstTxWarp>
          </a:bodyPr>
          <a:lstStyle>
            <a:lvl1pPr algn="r" defTabSz="840705" eaLnBrk="0" hangingPunct="0">
              <a:defRPr sz="1100">
                <a:latin typeface="Times" pitchFamily="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44538"/>
            <a:ext cx="52609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4875"/>
            <a:ext cx="4991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5" rIns="84132" bIns="4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5" rIns="84132" bIns="42065" numCol="1" anchor="b" anchorCtr="0" compatLnSpc="1">
            <a:prstTxWarp prst="textNoShape">
              <a:avLst/>
            </a:prstTxWarp>
          </a:bodyPr>
          <a:lstStyle>
            <a:lvl1pPr algn="l" defTabSz="840705" eaLnBrk="0" hangingPunct="0">
              <a:defRPr sz="1100">
                <a:latin typeface="Times" pitchFamily="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5" rIns="84132" bIns="42065" numCol="1" anchor="b" anchorCtr="0" compatLnSpc="1">
            <a:prstTxWarp prst="textNoShape">
              <a:avLst/>
            </a:prstTxWarp>
          </a:bodyPr>
          <a:lstStyle>
            <a:lvl1pPr algn="r" defTabSz="840705" eaLnBrk="0" hangingPunct="0">
              <a:defRPr sz="1100">
                <a:latin typeface="Times" pitchFamily="18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A5B0EDBC-8B6E-421D-961C-3D8A164B73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556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" charset="0"/>
        <a:ea typeface="ヒラギノ角ゴ Pro W3" pitchFamily="4" charset="-128"/>
        <a:cs typeface="ヒラギノ角ゴ Pro W3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" charset="0"/>
        <a:ea typeface="ヒラギノ角ゴ Pro W3" pitchFamily="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" charset="0"/>
        <a:ea typeface="ヒラギノ角ゴ Pro W3" pitchFamily="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" charset="0"/>
        <a:ea typeface="ヒラギノ角ゴ Pro W3" pitchFamily="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" charset="0"/>
        <a:ea typeface="ヒラギノ角ゴ Pro W3" pitchFamily="4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dirty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38200"/>
            <a:fld id="{009A233F-8D71-4F67-B8CD-09D365A7087F}" type="slidenum">
              <a:rPr lang="de-DE" altLang="de-DE" smtClean="0">
                <a:ea typeface="ヒラギノ角ゴ Pro W3"/>
                <a:cs typeface="ヒラギノ角ゴ Pro W3"/>
              </a:rPr>
              <a:pPr defTabSz="838200"/>
              <a:t>1</a:t>
            </a:fld>
            <a:endParaRPr lang="de-DE" altLang="de-DE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0EDBC-8B6E-421D-961C-3D8A164B73B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889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0EDBC-8B6E-421D-961C-3D8A164B73B4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874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0EDBC-8B6E-421D-961C-3D8A164B73B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17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0EDBC-8B6E-421D-961C-3D8A164B73B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699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0EDBC-8B6E-421D-961C-3D8A164B73B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825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0EDBC-8B6E-421D-961C-3D8A164B73B4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250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0" y="2880000"/>
            <a:ext cx="8077200" cy="232568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7575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4000" b="0" i="0" baseline="0" smtClean="0">
                <a:solidFill>
                  <a:schemeClr val="bg1"/>
                </a:solidFill>
                <a:latin typeface="Fira Sans Regular"/>
                <a:cs typeface="Fira Sans Regular"/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260001" y="1440000"/>
            <a:ext cx="7883999" cy="673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249363" y="2154463"/>
            <a:ext cx="7894637" cy="4318000"/>
          </a:xfrm>
          <a:prstGeom prst="rect">
            <a:avLst/>
          </a:prstGeom>
        </p:spPr>
        <p:txBody>
          <a:bodyPr vert="horz" lIns="0" tIns="0" rIns="0" bIns="0"/>
          <a:lstStyle>
            <a:lvl1pPr marL="342000" indent="-34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300"/>
            </a:lvl1pPr>
            <a:lvl2pPr>
              <a:spcBef>
                <a:spcPts val="600"/>
              </a:spcBef>
              <a:spcAft>
                <a:spcPts val="300"/>
              </a:spcAft>
              <a:defRPr sz="22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260001" y="1440000"/>
            <a:ext cx="7883999" cy="673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249363" y="2154463"/>
            <a:ext cx="7894637" cy="431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34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300"/>
            </a:lvl1pPr>
            <a:lvl2pPr>
              <a:spcBef>
                <a:spcPts val="600"/>
              </a:spcBef>
              <a:spcAft>
                <a:spcPts val="300"/>
              </a:spcAft>
              <a:defRPr sz="22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0" y="1080000"/>
            <a:ext cx="10702800" cy="59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440000" y="144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2"/>
          </p:nvPr>
        </p:nvSpPr>
        <p:spPr>
          <a:xfrm>
            <a:off x="5544000" y="144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1440000" y="432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5544000" y="432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1437216" y="3796649"/>
            <a:ext cx="3619500" cy="460034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5541432" y="3776331"/>
            <a:ext cx="3619500" cy="490512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5544000" y="6675667"/>
            <a:ext cx="3600450" cy="460800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1438488" y="6674479"/>
            <a:ext cx="3600000" cy="460800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9"/>
          </p:nvPr>
        </p:nvSpPr>
        <p:spPr>
          <a:xfrm>
            <a:off x="1439863" y="7245350"/>
            <a:ext cx="54133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06.09.2018</a:t>
            </a:r>
          </a:p>
        </p:txBody>
      </p:sp>
      <p:sp>
        <p:nvSpPr>
          <p:cNvPr id="14" name="Fußzeilenplatzhalter 10"/>
          <p:cNvSpPr>
            <a:spLocks noGrp="1"/>
          </p:cNvSpPr>
          <p:nvPr>
            <p:ph type="ftr" sz="quarter" idx="20"/>
          </p:nvPr>
        </p:nvSpPr>
        <p:spPr>
          <a:xfrm>
            <a:off x="2070100" y="7246938"/>
            <a:ext cx="619125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IHK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260001" y="1440000"/>
            <a:ext cx="7883999" cy="673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249363" y="2154463"/>
            <a:ext cx="7894637" cy="4318000"/>
          </a:xfrm>
          <a:prstGeom prst="rect">
            <a:avLst/>
          </a:prstGeom>
        </p:spPr>
        <p:txBody>
          <a:bodyPr vert="horz" lIns="0" tIns="0" rIns="0" bIns="0"/>
          <a:lstStyle>
            <a:lvl1pPr marL="342000" indent="-34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300"/>
            </a:lvl1pPr>
            <a:lvl2pPr>
              <a:spcBef>
                <a:spcPts val="600"/>
              </a:spcBef>
              <a:spcAft>
                <a:spcPts val="300"/>
              </a:spcAft>
              <a:defRPr sz="22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260001" y="1440000"/>
            <a:ext cx="7883999" cy="673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249363" y="2154463"/>
            <a:ext cx="7894637" cy="431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34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300"/>
            </a:lvl1pPr>
            <a:lvl2pPr>
              <a:spcBef>
                <a:spcPts val="600"/>
              </a:spcBef>
              <a:spcAft>
                <a:spcPts val="300"/>
              </a:spcAft>
              <a:defRPr sz="22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0" y="1080000"/>
            <a:ext cx="10702800" cy="59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440000" y="144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2"/>
          </p:nvPr>
        </p:nvSpPr>
        <p:spPr>
          <a:xfrm>
            <a:off x="5544000" y="144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1440000" y="432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5544000" y="432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1437216" y="3796649"/>
            <a:ext cx="3619500" cy="460034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5541432" y="3776331"/>
            <a:ext cx="3619500" cy="490512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5544000" y="6675667"/>
            <a:ext cx="3600450" cy="460800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1438488" y="6674479"/>
            <a:ext cx="3600000" cy="460800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RO_PPT_Titel_Wellen_ohne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0610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 7" descr="HRO_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5413375"/>
            <a:ext cx="26828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800000" y="3600000"/>
            <a:ext cx="7132637" cy="208597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500">
                <a:solidFill>
                  <a:srgbClr val="144C9A"/>
                </a:solidFill>
              </a:defRPr>
            </a:lvl1pPr>
            <a:lvl2pPr marL="0" indent="0">
              <a:buFontTx/>
              <a:buNone/>
              <a:defRPr sz="3500">
                <a:solidFill>
                  <a:srgbClr val="144C9A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260001" y="1440000"/>
            <a:ext cx="7883999" cy="673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249363" y="2154463"/>
            <a:ext cx="7894637" cy="4318000"/>
          </a:xfrm>
          <a:prstGeom prst="rect">
            <a:avLst/>
          </a:prstGeom>
        </p:spPr>
        <p:txBody>
          <a:bodyPr vert="horz" lIns="0" tIns="0" rIns="0" bIns="0"/>
          <a:lstStyle>
            <a:lvl1pPr marL="342000" indent="-34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300"/>
            </a:lvl1pPr>
            <a:lvl2pPr>
              <a:spcBef>
                <a:spcPts val="600"/>
              </a:spcBef>
              <a:spcAft>
                <a:spcPts val="300"/>
              </a:spcAft>
              <a:defRPr sz="22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260001" y="1440000"/>
            <a:ext cx="7883999" cy="673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249363" y="2154463"/>
            <a:ext cx="7894637" cy="431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34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300"/>
            </a:lvl1pPr>
            <a:lvl2pPr>
              <a:spcBef>
                <a:spcPts val="600"/>
              </a:spcBef>
              <a:spcAft>
                <a:spcPts val="300"/>
              </a:spcAft>
              <a:defRPr sz="22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0" y="1080000"/>
            <a:ext cx="10702800" cy="59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440000" y="144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2"/>
          </p:nvPr>
        </p:nvSpPr>
        <p:spPr>
          <a:xfrm>
            <a:off x="5544000" y="144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1440000" y="432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5544000" y="4320000"/>
            <a:ext cx="3600000" cy="23400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1437216" y="3796649"/>
            <a:ext cx="3619500" cy="460034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5541432" y="3776331"/>
            <a:ext cx="3619500" cy="490512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5544000" y="6675667"/>
            <a:ext cx="3600450" cy="460800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1438488" y="6674479"/>
            <a:ext cx="3600000" cy="460800"/>
          </a:xfrm>
          <a:prstGeom prst="rect">
            <a:avLst/>
          </a:prstGeom>
        </p:spPr>
        <p:txBody>
          <a:bodyPr vert="horz" lIns="0" tIns="72000" rIns="0" bIns="0"/>
          <a:lstStyle>
            <a:lvl1pPr>
              <a:buFontTx/>
              <a:buNone/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9" descr="HRO_PPT_Titelbil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97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ild 7" descr="HRO_PPT_Titelwellen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997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25"/>
          <p:cNvSpPr>
            <a:spLocks noChangeShapeType="1"/>
          </p:cNvSpPr>
          <p:nvPr/>
        </p:nvSpPr>
        <p:spPr bwMode="auto">
          <a:xfrm flipV="1">
            <a:off x="1754188" y="355600"/>
            <a:ext cx="0" cy="711200"/>
          </a:xfrm>
          <a:prstGeom prst="line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de-DE">
              <a:latin typeface="MatrixBookSmallCaps" pitchFamily="100" charset="0"/>
              <a:ea typeface="ヒラギノ角ゴ Pro W3" pitchFamily="-111" charset="-128"/>
              <a:cs typeface="+mn-cs"/>
            </a:endParaRPr>
          </a:p>
        </p:txBody>
      </p:sp>
      <p:pic>
        <p:nvPicPr>
          <p:cNvPr id="1029" name="Bild 7" descr="HRO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8938" y="5413375"/>
            <a:ext cx="26828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22" r:id="rId2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 6" descr="HRO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5413375"/>
            <a:ext cx="26828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Bild 4" descr="HRO_PPT_Welle_oben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997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ira Sans Bold"/>
          <a:ea typeface="ヒラギノ角ゴ Pro W3" pitchFamily="4" charset="-128"/>
          <a:cs typeface="Fira Sans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  <a:cs typeface="Fira Sans Bold" pitchFamily="-111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  <a:cs typeface="Fira Sans Bold" pitchFamily="-111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  <a:cs typeface="Fira Sans Bold" pitchFamily="-111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  <a:cs typeface="Fira Sans Bold" pitchFamily="-111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pitchFamily="4" charset="0"/>
          <a:ea typeface="ヒラギノ角ゴ Pro W3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ira Sans Regular"/>
          <a:ea typeface="ヒラギノ角ゴ Pro W3" pitchFamily="4" charset="-128"/>
          <a:cs typeface="Fira Sans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ira Sans Regular"/>
          <a:ea typeface="ヒラギノ角ゴ Pro W3" pitchFamily="4" charset="-128"/>
          <a:cs typeface="Fira Sans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ira Sans Regular"/>
          <a:ea typeface="ヒラギノ角ゴ Pro W3" pitchFamily="4" charset="-128"/>
          <a:cs typeface="Fira Sans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ira Sans Regular"/>
          <a:ea typeface="ヒラギノ角ゴ Pro W3" pitchFamily="4" charset="-128"/>
          <a:cs typeface="Fira Sans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ira Sans Regular"/>
          <a:ea typeface="ヒラギノ角ゴ Pro W3" pitchFamily="4" charset="-128"/>
          <a:cs typeface="Fira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7" descr="HRO_PPT_Logo_obe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85250" y="0"/>
            <a:ext cx="1706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7"/>
          <p:cNvSpPr txBox="1">
            <a:spLocks/>
          </p:cNvSpPr>
          <p:nvPr/>
        </p:nvSpPr>
        <p:spPr>
          <a:xfrm>
            <a:off x="3290888" y="427038"/>
            <a:ext cx="606425" cy="1238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rgbClr val="132B5B"/>
                </a:solidFill>
                <a:latin typeface="Arial"/>
                <a:cs typeface="Arial"/>
              </a:defRPr>
            </a:lvl1pPr>
          </a:lstStyle>
          <a:p>
            <a:pPr algn="r" eaLnBrk="0" hangingPunct="0">
              <a:defRPr/>
            </a:pPr>
            <a:endParaRPr lang="de-DE" dirty="0">
              <a:solidFill>
                <a:srgbClr val="144C9A"/>
              </a:solidFill>
              <a:latin typeface="Fira Sans Regular"/>
              <a:ea typeface="+mn-ea"/>
              <a:cs typeface="Fira Sans Regular"/>
            </a:endParaRPr>
          </a:p>
        </p:txBody>
      </p:sp>
      <p:sp>
        <p:nvSpPr>
          <p:cNvPr id="3077" name="Foliennummernplatzhalter 7"/>
          <p:cNvSpPr txBox="1">
            <a:spLocks/>
          </p:cNvSpPr>
          <p:nvPr/>
        </p:nvSpPr>
        <p:spPr bwMode="auto">
          <a:xfrm>
            <a:off x="466725" y="7239000"/>
            <a:ext cx="606425" cy="1238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9pPr>
          </a:lstStyle>
          <a:p>
            <a:pPr algn="r" eaLnBrk="0" hangingPunct="0">
              <a:defRPr/>
            </a:pPr>
            <a:fld id="{3BCF51FD-0089-4194-A262-34B474E9C398}" type="slidenum">
              <a:rPr lang="de-DE" altLang="de-DE" sz="800" smtClean="0">
                <a:solidFill>
                  <a:srgbClr val="144C9A"/>
                </a:solidFill>
                <a:latin typeface="Fira Sans Regular" pitchFamily="-111" charset="0"/>
                <a:cs typeface="+mn-cs"/>
              </a:rPr>
              <a:pPr algn="r" eaLnBrk="0" hangingPunct="0">
                <a:defRPr/>
              </a:pPr>
              <a:t>‹Nr.›</a:t>
            </a:fld>
            <a:endParaRPr lang="de-DE" altLang="de-DE" sz="800">
              <a:solidFill>
                <a:srgbClr val="144C9A"/>
              </a:solidFill>
              <a:latin typeface="Fira Sans Regular" pitchFamily="-111" charset="0"/>
              <a:cs typeface="+mn-cs"/>
            </a:endParaRPr>
          </a:p>
        </p:txBody>
      </p:sp>
      <p:sp>
        <p:nvSpPr>
          <p:cNvPr id="17" name="Textplatzhalter 11"/>
          <p:cNvSpPr txBox="1">
            <a:spLocks/>
          </p:cNvSpPr>
          <p:nvPr/>
        </p:nvSpPr>
        <p:spPr>
          <a:xfrm>
            <a:off x="1211263" y="7212013"/>
            <a:ext cx="196850" cy="255587"/>
          </a:xfrm>
          <a:prstGeom prst="rect">
            <a:avLst/>
          </a:prstGeom>
        </p:spPr>
        <p:txBody>
          <a:bodyPr lIns="0" tIns="0" rIns="0" bIns="0">
            <a:normAutofit fontScale="47500" lnSpcReduction="20000"/>
          </a:bodyPr>
          <a:lstStyle/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144C9A"/>
                </a:solidFill>
                <a:latin typeface="Fira Sans Regular"/>
                <a:ea typeface="+mn-ea"/>
                <a:cs typeface="Fira Sans Regular"/>
              </a:rPr>
              <a:t>|</a:t>
            </a:r>
          </a:p>
        </p:txBody>
      </p:sp>
      <p:pic>
        <p:nvPicPr>
          <p:cNvPr id="8198" name="Bild 9" descr="HRO_PPT_Welle_oben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790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09" r:id="rId2"/>
    <p:sldLayoutId id="2147484308" r:id="rId3"/>
    <p:sldLayoutId id="2147484307" r:id="rId4"/>
    <p:sldLayoutId id="2147484306" r:id="rId5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 7" descr="HRO_PPT_Logo_obe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5250" y="0"/>
            <a:ext cx="1706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7"/>
          <p:cNvSpPr txBox="1">
            <a:spLocks/>
          </p:cNvSpPr>
          <p:nvPr/>
        </p:nvSpPr>
        <p:spPr>
          <a:xfrm>
            <a:off x="3290888" y="427038"/>
            <a:ext cx="606425" cy="1238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rgbClr val="132B5B"/>
                </a:solidFill>
                <a:latin typeface="Arial"/>
                <a:cs typeface="Arial"/>
              </a:defRPr>
            </a:lvl1pPr>
          </a:lstStyle>
          <a:p>
            <a:pPr algn="r" eaLnBrk="0" hangingPunct="0">
              <a:defRPr/>
            </a:pPr>
            <a:endParaRPr lang="de-DE" dirty="0">
              <a:solidFill>
                <a:srgbClr val="144C9A"/>
              </a:solidFill>
              <a:latin typeface="Fira Sans Regular"/>
              <a:ea typeface="ヒラギノ角ゴ Pro W3" pitchFamily="-111" charset="-128"/>
              <a:cs typeface="Fira Sans Regular"/>
            </a:endParaRPr>
          </a:p>
        </p:txBody>
      </p:sp>
      <p:sp>
        <p:nvSpPr>
          <p:cNvPr id="3077" name="Foliennummernplatzhalter 7"/>
          <p:cNvSpPr txBox="1">
            <a:spLocks/>
          </p:cNvSpPr>
          <p:nvPr/>
        </p:nvSpPr>
        <p:spPr bwMode="auto">
          <a:xfrm>
            <a:off x="466725" y="7239000"/>
            <a:ext cx="606425" cy="1238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9pPr>
          </a:lstStyle>
          <a:p>
            <a:pPr algn="r" eaLnBrk="0" hangingPunct="0">
              <a:defRPr/>
            </a:pPr>
            <a:fld id="{690BCF91-00DD-463F-8B88-A2D7C3215BF8}" type="slidenum">
              <a:rPr lang="de-DE" altLang="de-DE" sz="800" smtClean="0">
                <a:solidFill>
                  <a:srgbClr val="144C9A"/>
                </a:solidFill>
                <a:latin typeface="Fira Sans Regular" pitchFamily="-111" charset="0"/>
                <a:cs typeface="+mn-cs"/>
              </a:rPr>
              <a:pPr algn="r" eaLnBrk="0" hangingPunct="0">
                <a:defRPr/>
              </a:pPr>
              <a:t>‹Nr.›</a:t>
            </a:fld>
            <a:endParaRPr lang="de-DE" altLang="de-DE" sz="800">
              <a:solidFill>
                <a:srgbClr val="144C9A"/>
              </a:solidFill>
              <a:latin typeface="Fira Sans Regular" pitchFamily="-111" charset="0"/>
              <a:cs typeface="+mn-cs"/>
            </a:endParaRPr>
          </a:p>
        </p:txBody>
      </p:sp>
      <p:sp>
        <p:nvSpPr>
          <p:cNvPr id="17" name="Textplatzhalter 11"/>
          <p:cNvSpPr txBox="1">
            <a:spLocks/>
          </p:cNvSpPr>
          <p:nvPr/>
        </p:nvSpPr>
        <p:spPr>
          <a:xfrm>
            <a:off x="1211263" y="7212013"/>
            <a:ext cx="196850" cy="255587"/>
          </a:xfrm>
          <a:prstGeom prst="rect">
            <a:avLst/>
          </a:prstGeom>
        </p:spPr>
        <p:txBody>
          <a:bodyPr lIns="0" tIns="0" rIns="0" bIns="0">
            <a:normAutofit fontScale="47500" lnSpcReduction="20000"/>
          </a:bodyPr>
          <a:lstStyle/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144C9A"/>
                </a:solidFill>
                <a:latin typeface="Fira Sans Regular"/>
                <a:ea typeface="ヒラギノ角ゴ Pro W3" pitchFamily="-111" charset="-128"/>
                <a:cs typeface="Fira Sans Regular"/>
              </a:rPr>
              <a:t>|</a:t>
            </a:r>
          </a:p>
        </p:txBody>
      </p:sp>
      <p:pic>
        <p:nvPicPr>
          <p:cNvPr id="14342" name="Bild 9" descr="HRO_PPT_Welle_oben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790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4" r:id="rId2"/>
    <p:sldLayoutId id="2147484313" r:id="rId3"/>
    <p:sldLayoutId id="2147484323" r:id="rId4"/>
    <p:sldLayoutId id="2147484312" r:id="rId5"/>
    <p:sldLayoutId id="2147484311" r:id="rId6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7" descr="HRO_PPT_Logo_obe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5250" y="0"/>
            <a:ext cx="1706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7">
            <a:extLst/>
          </p:cNvPr>
          <p:cNvSpPr txBox="1">
            <a:spLocks/>
          </p:cNvSpPr>
          <p:nvPr/>
        </p:nvSpPr>
        <p:spPr>
          <a:xfrm>
            <a:off x="3290888" y="427038"/>
            <a:ext cx="606425" cy="1238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rgbClr val="132B5B"/>
                </a:solidFill>
                <a:latin typeface="Arial"/>
                <a:cs typeface="Arial"/>
              </a:defRPr>
            </a:lvl1pPr>
          </a:lstStyle>
          <a:p>
            <a:pPr algn="r" eaLnBrk="0" hangingPunct="0">
              <a:defRPr/>
            </a:pPr>
            <a:endParaRPr lang="de-DE" dirty="0">
              <a:solidFill>
                <a:srgbClr val="144C9A"/>
              </a:solidFill>
              <a:latin typeface="Fira Sans Regular"/>
              <a:ea typeface="ヒラギノ角ゴ Pro W3" pitchFamily="-111" charset="-128"/>
              <a:cs typeface="Fira Sans Regular"/>
            </a:endParaRPr>
          </a:p>
        </p:txBody>
      </p:sp>
      <p:sp>
        <p:nvSpPr>
          <p:cNvPr id="3077" name="Foliennummernplatzhalter 7">
            <a:extLst/>
          </p:cNvPr>
          <p:cNvSpPr txBox="1">
            <a:spLocks/>
          </p:cNvSpPr>
          <p:nvPr/>
        </p:nvSpPr>
        <p:spPr bwMode="auto">
          <a:xfrm>
            <a:off x="466725" y="7239000"/>
            <a:ext cx="606425" cy="1238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rixBookSmallCaps" pitchFamily="100" charset="0"/>
                <a:ea typeface="ヒラギノ角ゴ Pro W3" pitchFamily="-111" charset="-128"/>
              </a:defRPr>
            </a:lvl9pPr>
          </a:lstStyle>
          <a:p>
            <a:pPr algn="r" eaLnBrk="0" hangingPunct="0">
              <a:defRPr/>
            </a:pPr>
            <a:fld id="{0B4CB806-06D9-49AC-A532-959EBB01BF4D}" type="slidenum">
              <a:rPr lang="de-DE" altLang="de-DE" sz="800">
                <a:solidFill>
                  <a:srgbClr val="144C9A"/>
                </a:solidFill>
                <a:latin typeface="Fira Sans Regular" pitchFamily="-111" charset="0"/>
                <a:cs typeface="+mn-cs"/>
              </a:rPr>
              <a:pPr algn="r" eaLnBrk="0" hangingPunct="0">
                <a:defRPr/>
              </a:pPr>
              <a:t>‹Nr.›</a:t>
            </a:fld>
            <a:endParaRPr lang="de-DE" altLang="de-DE" sz="800">
              <a:solidFill>
                <a:srgbClr val="144C9A"/>
              </a:solidFill>
              <a:latin typeface="Fira Sans Regular" pitchFamily="-111" charset="0"/>
              <a:cs typeface="+mn-cs"/>
            </a:endParaRPr>
          </a:p>
        </p:txBody>
      </p:sp>
      <p:sp>
        <p:nvSpPr>
          <p:cNvPr id="17" name="Textplatzhalter 11">
            <a:extLst/>
          </p:cNvPr>
          <p:cNvSpPr txBox="1">
            <a:spLocks/>
          </p:cNvSpPr>
          <p:nvPr/>
        </p:nvSpPr>
        <p:spPr>
          <a:xfrm>
            <a:off x="1211263" y="7212013"/>
            <a:ext cx="196850" cy="255587"/>
          </a:xfrm>
          <a:prstGeom prst="rect">
            <a:avLst/>
          </a:prstGeom>
        </p:spPr>
        <p:txBody>
          <a:bodyPr lIns="0" tIns="0" rIns="0" bIns="0">
            <a:normAutofit fontScale="47500" lnSpcReduction="20000"/>
          </a:bodyPr>
          <a:lstStyle/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144C9A"/>
                </a:solidFill>
                <a:latin typeface="Fira Sans Regular"/>
                <a:ea typeface="ヒラギノ角ゴ Pro W3" pitchFamily="-111" charset="-128"/>
                <a:cs typeface="Fira Sans Regular"/>
              </a:rPr>
              <a:t>|</a:t>
            </a:r>
          </a:p>
        </p:txBody>
      </p:sp>
      <p:pic>
        <p:nvPicPr>
          <p:cNvPr id="21510" name="Bild 9" descr="HRO_PPT_Welle_oben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790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0" r:id="rId2"/>
    <p:sldLayoutId id="2147484319" r:id="rId3"/>
    <p:sldLayoutId id="2147484318" r:id="rId4"/>
    <p:sldLayoutId id="2147484317" r:id="rId5"/>
    <p:sldLayoutId id="2147484316" r:id="rId6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  <a:cs typeface="Fira Sans Regular" pitchFamily="-111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4C8F"/>
          </a:solidFill>
          <a:latin typeface="Fira Sans Regular" pitchFamily="-102" charset="0"/>
          <a:ea typeface="ヒラギノ角ゴ Pro W3" pitchFamily="-10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4C8F"/>
          </a:solidFill>
          <a:latin typeface="Fira Sans Regular"/>
          <a:ea typeface="ヒラギノ角ゴ Pro W3" pitchFamily="-102" charset="-128"/>
          <a:cs typeface="Fira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2"/>
          <p:cNvSpPr>
            <a:spLocks noGrp="1"/>
          </p:cNvSpPr>
          <p:nvPr>
            <p:ph type="title"/>
          </p:nvPr>
        </p:nvSpPr>
        <p:spPr bwMode="auto">
          <a:xfrm>
            <a:off x="748059" y="1636501"/>
            <a:ext cx="9685337" cy="23256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br>
              <a:rPr altLang="de-DE" b="1" dirty="0">
                <a:latin typeface="Fira Sans" pitchFamily="34" charset="0"/>
                <a:ea typeface="Fira Sans Regular"/>
              </a:rPr>
            </a:br>
            <a:r>
              <a:rPr altLang="de-DE" dirty="0">
                <a:latin typeface="Fira Sans" pitchFamily="34" charset="0"/>
                <a:ea typeface="Fira Sans Regular"/>
              </a:rPr>
              <a:t>Themen des Stadtteiltisches</a:t>
            </a:r>
            <a:br>
              <a:rPr lang="de-DE" altLang="de-DE" dirty="0">
                <a:latin typeface="Fira Sans" pitchFamily="34" charset="0"/>
                <a:ea typeface="Fira Sans Regular"/>
              </a:rPr>
            </a:br>
            <a:r>
              <a:rPr lang="de-DE" altLang="de-DE" sz="2600" dirty="0">
                <a:latin typeface="Fira Sans" pitchFamily="34" charset="0"/>
                <a:ea typeface="Fira Sans Regular"/>
              </a:rPr>
              <a:t>vom 04.11.2024</a:t>
            </a:r>
            <a:br>
              <a:rPr lang="de-DE" altLang="de-DE" sz="2600" dirty="0">
                <a:latin typeface="Fira Sans" pitchFamily="34" charset="0"/>
                <a:ea typeface="Fira Sans Regular"/>
              </a:rPr>
            </a:br>
            <a:br>
              <a:rPr lang="de-DE" altLang="de-DE" dirty="0">
                <a:latin typeface="Fira Sans" pitchFamily="34" charset="0"/>
                <a:ea typeface="Fira Sans Regular"/>
              </a:rPr>
            </a:br>
            <a:endParaRPr altLang="de-DE" dirty="0">
              <a:latin typeface="Fira Sans" pitchFamily="34" charset="0"/>
              <a:ea typeface="Fira San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6472" y="1130406"/>
            <a:ext cx="7883999" cy="673200"/>
          </a:xfrm>
        </p:spPr>
        <p:txBody>
          <a:bodyPr/>
          <a:lstStyle/>
          <a:p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  <a:t>Inhalt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416472" y="2165142"/>
            <a:ext cx="9139237" cy="4318000"/>
          </a:xfrm>
        </p:spPr>
        <p:txBody>
          <a:bodyPr/>
          <a:lstStyle/>
          <a:p>
            <a:pPr indent="0"/>
            <a:endParaRPr lang="de-DE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de-DE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Migra</a:t>
            </a: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e.V.: Vorstellung Projekt „</a:t>
            </a:r>
            <a:r>
              <a:rPr lang="de-DE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My</a:t>
            </a: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Turn – </a:t>
            </a:r>
            <a:r>
              <a:rPr lang="de-DE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my</a:t>
            </a: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Power“</a:t>
            </a:r>
          </a:p>
          <a:p>
            <a:pPr marL="457200" indent="-457200">
              <a:buAutoNum type="arabicPeriod"/>
            </a:pP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Bericht vom Fachtag „</a:t>
            </a:r>
            <a:r>
              <a:rPr lang="de-DE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Ankommensquartiere</a:t>
            </a: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stärken“</a:t>
            </a:r>
          </a:p>
          <a:p>
            <a:pPr marL="457200" indent="-457200">
              <a:buAutoNum type="arabicPeriod"/>
            </a:pP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Neues aus dem </a:t>
            </a:r>
            <a:r>
              <a:rPr lang="de-DE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Klenow</a:t>
            </a: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Tor</a:t>
            </a:r>
          </a:p>
          <a:p>
            <a:pPr marL="457200" indent="-457200">
              <a:buAutoNum type="arabicPeriod"/>
            </a:pP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Termine</a:t>
            </a:r>
          </a:p>
          <a:p>
            <a:pPr marL="457200" indent="-457200">
              <a:buAutoNum type="arabicPeriod"/>
            </a:pPr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Neues aus den Einrichtungen</a:t>
            </a:r>
          </a:p>
        </p:txBody>
      </p:sp>
    </p:spTree>
    <p:extLst>
      <p:ext uri="{BB962C8B-B14F-4D97-AF65-F5344CB8AC3E}">
        <p14:creationId xmlns:p14="http://schemas.microsoft.com/office/powerpoint/2010/main" val="276620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228" y="1093950"/>
            <a:ext cx="7883999" cy="6732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  <a:t>1. </a:t>
            </a:r>
            <a:r>
              <a:rPr lang="de-DE" sz="28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Migra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e.V.: Vorstellung Projekt „</a:t>
            </a:r>
            <a:r>
              <a:rPr lang="de-DE" sz="28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My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Turn – </a:t>
            </a:r>
            <a:r>
              <a:rPr lang="de-DE" sz="28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my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Power“</a:t>
            </a:r>
            <a:b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</a:br>
            <a:endParaRPr lang="de-DE" sz="2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350228" y="2209800"/>
            <a:ext cx="8817504" cy="4490282"/>
          </a:xfrm>
        </p:spPr>
        <p:txBody>
          <a:bodyPr/>
          <a:lstStyle/>
          <a:p>
            <a:pPr indent="0">
              <a:spcAft>
                <a:spcPts val="600"/>
              </a:spcAft>
            </a:pPr>
            <a:r>
              <a:rPr lang="de-DE" sz="1900" b="1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Gast</a:t>
            </a:r>
          </a:p>
          <a:p>
            <a:pPr indent="0">
              <a:spcAft>
                <a:spcPts val="600"/>
              </a:spcAft>
            </a:pPr>
            <a:r>
              <a:rPr lang="de-DE" sz="1400" b="1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Dib</a:t>
            </a:r>
            <a:r>
              <a:rPr lang="de-DE" sz="1400" b="1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Dalloul</a:t>
            </a:r>
            <a:endParaRPr lang="de-DE" sz="1400" b="1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indent="0">
              <a:spcAft>
                <a:spcPts val="600"/>
              </a:spcAft>
            </a:pP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/Berater/</a:t>
            </a:r>
          </a:p>
          <a:p>
            <a:pPr indent="0">
              <a:spcAft>
                <a:spcPts val="600"/>
              </a:spcAft>
            </a:pP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MY TURN – MY POWER: Für und mit Migrantinnen in der Rostocker Region</a:t>
            </a:r>
          </a:p>
          <a:p>
            <a:pPr indent="0">
              <a:spcAft>
                <a:spcPts val="600"/>
              </a:spcAft>
            </a:pPr>
            <a:endParaRPr lang="de-DE" sz="1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indent="0">
              <a:spcAft>
                <a:spcPts val="600"/>
              </a:spcAft>
            </a:pPr>
            <a:r>
              <a:rPr lang="de-DE" sz="14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migrae.V</a:t>
            </a: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. | Waldemarstraße 32 | 18057 Rostock |www.myturn-mv.de </a:t>
            </a:r>
          </a:p>
          <a:p>
            <a:pPr indent="0">
              <a:spcAft>
                <a:spcPts val="600"/>
              </a:spcAft>
            </a:pP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&lt;http://www.myturn-mv.de&gt; |www.migra-mv.de &lt;http://www.migra-mv.de&gt;</a:t>
            </a:r>
          </a:p>
          <a:p>
            <a:pPr indent="0">
              <a:spcAft>
                <a:spcPts val="600"/>
              </a:spcAft>
            </a:pP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Fon 0381 444 311 64| 017655853163</a:t>
            </a:r>
          </a:p>
          <a:p>
            <a:pPr indent="0">
              <a:spcAft>
                <a:spcPts val="600"/>
              </a:spcAft>
            </a:pP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dalloul@migra-mv.de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915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228" y="1093950"/>
            <a:ext cx="7883999" cy="6732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  <a:t>2. 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Bericht vom Fachtag „</a:t>
            </a:r>
            <a:r>
              <a:rPr lang="de-DE" sz="28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Ankommensquartiere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stärken“</a:t>
            </a:r>
            <a:endParaRPr lang="de-DE" sz="2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350228" y="2209800"/>
            <a:ext cx="8817504" cy="4490282"/>
          </a:xfrm>
        </p:spPr>
        <p:txBody>
          <a:bodyPr/>
          <a:lstStyle/>
          <a:p>
            <a:pPr indent="0">
              <a:spcAft>
                <a:spcPts val="600"/>
              </a:spcAft>
            </a:pPr>
            <a:r>
              <a:rPr lang="de-DE" sz="1900" b="1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Fachtag „Ankunftsquartiere stärken“ </a:t>
            </a:r>
            <a:r>
              <a:rPr lang="de-DE" sz="19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</a:t>
            </a:r>
          </a:p>
          <a:p>
            <a:pPr indent="0">
              <a:spcAft>
                <a:spcPts val="600"/>
              </a:spcAft>
            </a:pPr>
            <a:r>
              <a:rPr lang="de-DE" sz="1600" b="1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Datum: Donnerstag, 17. Oktober von 08:45-16:00 Uhr im Rathaus</a:t>
            </a:r>
          </a:p>
          <a:p>
            <a:pPr indent="0">
              <a:spcAft>
                <a:spcPts val="600"/>
              </a:spcAft>
            </a:pPr>
            <a:endParaRPr lang="de-DE" sz="1600" b="1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b="1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Schwerpunkte</a:t>
            </a:r>
            <a:endParaRPr lang="de-DE" sz="19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Teilhabe: Wie funktioniert das Ankommen in den neuen Ankunftsquartieren? Wie können </a:t>
            </a:r>
            <a:r>
              <a:rPr lang="de-DE" sz="14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Ankommensprozesse</a:t>
            </a: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und die Teilhabe von Menschen mit und ohne Zuwanderungsgeschichte systematisch und langfristig unterstützt werden?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Zusammenhalt: Wie verändert sich das Zusammenleben unter superdiversen Bedingungen? Welche Angebote können Begegnung herstellen und Toleranz und Vielfalt fördern und welche zeigen eher kontraproduktive Ergebnisse?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Governance</a:t>
            </a:r>
            <a:r>
              <a:rPr lang="de-DE" sz="14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: Wie können lokale Einrichtungen und Angebote durch eine gute Steuerung gefördert werden? Wie kann die Wahrnehmung der Funktion von Ankunftsquartieren so gestärkt werden, dass diese Quartiere die benötigte Unterstützung erhalten?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846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228" y="1093950"/>
            <a:ext cx="7883999" cy="6732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  <a:t>3. 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Aktueller Stand zum </a:t>
            </a:r>
            <a:r>
              <a:rPr lang="de-DE" sz="28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Klenow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Tor</a:t>
            </a:r>
            <a:endParaRPr lang="de-DE" sz="2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350228" y="2209800"/>
            <a:ext cx="8817504" cy="4490282"/>
          </a:xfrm>
        </p:spPr>
        <p:txBody>
          <a:bodyPr/>
          <a:lstStyle/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Artikel OZ v. 30.10.2024 (Drogenkonsum)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Artikel OZ v. 03.11.2024 (Zustand im </a:t>
            </a:r>
            <a:r>
              <a:rPr lang="de-DE" sz="18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Klenow</a:t>
            </a:r>
            <a:r>
              <a:rPr lang="de-DE" sz="1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Tor)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Mieterinitiative und Stadt wirkt an einzelnen Problemlösungen </a:t>
            </a: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Versorger</a:t>
            </a: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Sicherheitsdienst</a:t>
            </a: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Kontakt zur Stadt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Suche nach weiteren Möglichkeiten zur Unterstützung </a:t>
            </a: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47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228" y="1093950"/>
            <a:ext cx="7883999" cy="6732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  <a:t>4. 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Termine</a:t>
            </a:r>
            <a:b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</a:br>
            <a:endParaRPr lang="de-DE" sz="2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350228" y="2209800"/>
            <a:ext cx="8817504" cy="4490282"/>
          </a:xfrm>
        </p:spPr>
        <p:txBody>
          <a:bodyPr/>
          <a:lstStyle/>
          <a:p>
            <a:pPr indent="0">
              <a:spcAft>
                <a:spcPts val="600"/>
              </a:spcAft>
            </a:pPr>
            <a:r>
              <a:rPr lang="de-DE" sz="25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14.11.2024</a:t>
            </a:r>
          </a:p>
          <a:p>
            <a:pPr indent="0">
              <a:spcAft>
                <a:spcPts val="600"/>
              </a:spcAft>
            </a:pPr>
            <a:endParaRPr lang="de-DE" sz="21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488324-AC9C-4136-855B-26F89AEF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60" y="2209800"/>
            <a:ext cx="3083549" cy="43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228" y="1093950"/>
            <a:ext cx="7883999" cy="6732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  <a:t>4. </a:t>
            </a:r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Termine</a:t>
            </a:r>
            <a:b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</a:br>
            <a:endParaRPr lang="de-DE" sz="2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350228" y="2209800"/>
            <a:ext cx="8817504" cy="4490282"/>
          </a:xfrm>
        </p:spPr>
        <p:txBody>
          <a:bodyPr/>
          <a:lstStyle/>
          <a:p>
            <a:pPr indent="0">
              <a:spcAft>
                <a:spcPts val="600"/>
              </a:spcAft>
            </a:pPr>
            <a:r>
              <a:rPr lang="de-DE" sz="25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02.-06.12.2024	Schmücken des  Weihnachtsbaums</a:t>
            </a:r>
          </a:p>
          <a:p>
            <a:pPr indent="0">
              <a:spcAft>
                <a:spcPts val="600"/>
              </a:spcAft>
            </a:pPr>
            <a:r>
              <a:rPr lang="de-DE" sz="25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10.12.2024		Adventsmarkt im </a:t>
            </a:r>
            <a:r>
              <a:rPr lang="de-DE" sz="25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Börgerhus</a:t>
            </a:r>
            <a:endParaRPr lang="de-DE" sz="25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indent="0">
              <a:spcAft>
                <a:spcPts val="600"/>
              </a:spcAft>
            </a:pPr>
            <a:r>
              <a:rPr lang="de-DE" sz="25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16.12.2024		Weihnachtsprogramm von Katja </a:t>
            </a:r>
            <a:r>
              <a:rPr lang="de-DE" sz="2500" dirty="0" err="1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Nottke</a:t>
            </a:r>
            <a:r>
              <a:rPr lang="de-DE" sz="25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 (</a:t>
            </a:r>
            <a:r>
              <a:rPr lang="de-DE" sz="250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Aula 					Störtebeker-Schule)</a:t>
            </a:r>
            <a:endParaRPr lang="de-DE" sz="25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indent="0">
              <a:spcAft>
                <a:spcPts val="600"/>
              </a:spcAft>
            </a:pPr>
            <a:endParaRPr lang="de-DE" sz="25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indent="0">
              <a:spcAft>
                <a:spcPts val="600"/>
              </a:spcAft>
            </a:pPr>
            <a:endParaRPr lang="de-DE" sz="21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057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228" y="1093950"/>
            <a:ext cx="7883999" cy="1000664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  <a:t>5. Neues aus den Einrichtungen</a:t>
            </a:r>
            <a:b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</a:br>
            <a:endParaRPr lang="de-DE" sz="2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350228" y="2209800"/>
            <a:ext cx="8817504" cy="4490282"/>
          </a:xfrm>
        </p:spPr>
        <p:txBody>
          <a:bodyPr/>
          <a:lstStyle/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406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228" y="1093950"/>
            <a:ext cx="7883999" cy="673200"/>
          </a:xfrm>
        </p:spPr>
        <p:txBody>
          <a:bodyPr>
            <a:noAutofit/>
          </a:bodyPr>
          <a:lstStyle/>
          <a:p>
            <a:br>
              <a:rPr lang="de-DE" sz="28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endParaRPr lang="de-DE" sz="2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350228" y="1977888"/>
            <a:ext cx="8817504" cy="472219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de-DE" sz="19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de-DE" sz="19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Vielen Dank für die Teilnahme am Stadtteiltisch!</a:t>
            </a: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9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900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10295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900" b="1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  <a:p>
            <a:pPr marL="1503000" lvl="2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700" b="1" dirty="0">
              <a:latin typeface="Fira Sans" panose="020B0503050000020004" pitchFamily="34" charset="0"/>
              <a:ea typeface="Fira Sans" panose="020B05030500000200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3239363"/>
      </p:ext>
    </p:extLst>
  </p:cSld>
  <p:clrMapOvr>
    <a:masterClrMapping/>
  </p:clrMapOvr>
</p:sld>
</file>

<file path=ppt/theme/theme1.xml><?xml version="1.0" encoding="utf-8"?>
<a:theme xmlns:a="http://schemas.openxmlformats.org/drawingml/2006/main" name="HRO_Vorlage_2017_Nr_unten_171221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RO_Vorlage_2017_Nr_unten_1712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HRO_Vorlage_2017_Nr_unten_171221_Final.pot</Template>
  <TotalTime>0</TotalTime>
  <Words>356</Words>
  <Application>Microsoft Office PowerPoint</Application>
  <PresentationFormat>Benutzerdefiniert</PresentationFormat>
  <Paragraphs>69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9</vt:i4>
      </vt:variant>
    </vt:vector>
  </HeadingPairs>
  <TitlesOfParts>
    <vt:vector size="24" baseType="lpstr">
      <vt:lpstr>Arial</vt:lpstr>
      <vt:lpstr>Calibri</vt:lpstr>
      <vt:lpstr>Fira Sans</vt:lpstr>
      <vt:lpstr>Fira Sans Bold</vt:lpstr>
      <vt:lpstr>Fira Sans Regular</vt:lpstr>
      <vt:lpstr>MatrixBookSmallCaps</vt:lpstr>
      <vt:lpstr>Times</vt:lpstr>
      <vt:lpstr>Wingdings</vt:lpstr>
      <vt:lpstr>ヒラギノ角ゴ Pro W3</vt:lpstr>
      <vt:lpstr>HRO_Vorlage_2017_Nr_unten_171221_Final</vt:lpstr>
      <vt:lpstr>Office-Design</vt:lpstr>
      <vt:lpstr>HRO_Vorlage_2017_Nr_unten_171221</vt:lpstr>
      <vt:lpstr>1_Office-Design</vt:lpstr>
      <vt:lpstr>2_Office-Design</vt:lpstr>
      <vt:lpstr>3_Office-Design</vt:lpstr>
      <vt:lpstr> Themen des Stadtteiltisches vom 04.11.2024  </vt:lpstr>
      <vt:lpstr>Inhalt</vt:lpstr>
      <vt:lpstr>1. Migra e.V.: Vorstellung Projekt „My Turn – my Power“ </vt:lpstr>
      <vt:lpstr>2. Bericht vom Fachtag „Ankommensquartiere stärken“</vt:lpstr>
      <vt:lpstr>3. Aktueller Stand zum Klenow Tor</vt:lpstr>
      <vt:lpstr>4. Termine </vt:lpstr>
      <vt:lpstr>4. Termine </vt:lpstr>
      <vt:lpstr>5. Neues aus den Einrichtungen  </vt:lpstr>
      <vt:lpstr> </vt:lpstr>
    </vt:vector>
  </TitlesOfParts>
  <Company>WERK3 Werbeagentur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Kathrin Brockmann</dc:creator>
  <cp:lastModifiedBy>Win10Support</cp:lastModifiedBy>
  <cp:revision>302</cp:revision>
  <cp:lastPrinted>2020-03-11T06:33:00Z</cp:lastPrinted>
  <dcterms:created xsi:type="dcterms:W3CDTF">2018-01-02T13:07:49Z</dcterms:created>
  <dcterms:modified xsi:type="dcterms:W3CDTF">2024-11-04T10:44:54Z</dcterms:modified>
</cp:coreProperties>
</file>